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60" r:id="rId6"/>
    <p:sldId id="270" r:id="rId7"/>
    <p:sldId id="271" r:id="rId8"/>
    <p:sldId id="263" r:id="rId9"/>
    <p:sldId id="273" r:id="rId10"/>
    <p:sldId id="264" r:id="rId11"/>
    <p:sldId id="267" r:id="rId12"/>
    <p:sldId id="268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/>
    <p:restoredTop sz="93680"/>
  </p:normalViewPr>
  <p:slideViewPr>
    <p:cSldViewPr snapToGrid="0" snapToObjects="1">
      <p:cViewPr varScale="1">
        <p:scale>
          <a:sx n="85" d="100"/>
          <a:sy n="85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1BAD5-075E-5247-9EB6-833553DAD89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B0197-7756-2440-810C-EA412599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6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B0197-7756-2440-810C-EA4125998D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1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B0197-7756-2440-810C-EA4125998D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2EBE-0992-B3A1-00E6-5304284B0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12585-36AC-E083-B013-441CD3290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91F40-7318-F56F-AB15-C4F0CE5D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1968-76A0-C012-6DFA-526C8DD2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66A35-7896-E300-5F96-52863390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A603-67B2-1298-3E15-4CF1C059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24CD7-3942-ABF6-5A88-97A6607ED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489C-E9F0-A750-7F15-488D55E7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B13C9-BDAA-2131-64B9-74D55C9A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14360-0D7D-8B5C-A3F3-169863AF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C7D86-05A0-8D6D-B1E7-FFE5D13A4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0D7AF-736B-B865-55A0-9BF46E43B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E62F5-1126-54C8-7026-E82DAC73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E143B-3CB2-538A-F839-731B899D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2E953-B1FD-AFA4-4FA8-595F71AA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4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5CDD-4307-02E1-5E34-ADA9E959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BE5-529C-EA77-39C0-F6BAEB0E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0D2BE-A323-D431-63E0-5200A4B3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66E1-A968-91CC-C574-F81D0167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3D41-26A2-138D-5B9B-F5B16820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CCDC-C9AA-1E20-6A2D-15EBF5DE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5F49D-8E26-B2FF-10D8-4503F684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30E1F-BA1C-B31C-FCEF-AA900460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5507-3D15-A8AC-DE32-5E622888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0690-A936-24D1-D592-8579371C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D964-F9C2-501E-0737-2ECC8203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2BABA-41C7-13F9-9E18-CE060B2C7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3B6F3-F47B-DFDC-4987-81FE086F0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B1326-5095-200F-2A05-00830DFC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B5CB-633C-7AC2-7AC8-07C24D83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B6A31-A5CC-185F-8B7A-7D567EA4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A369-C440-3860-4E58-A0B95D1F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761C6-CDED-A8C5-3BF8-E54EA88A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D9A-FA52-8A78-F18A-88054DB5D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AB4DD-5A6E-AC08-10D8-14817C2D0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C27A8-B25A-9393-AC80-890D3DB71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A2144E-D14C-9798-6F76-C459025F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49CF1-AACA-BC9E-F58A-75FB2F42E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1F451-22F8-D155-064B-73038AC0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7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F08E-1D91-5BBB-0AD0-35E55617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BB4FB-8FD2-6988-10E3-56B9904C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7C376-C004-7ADD-7863-D5992678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758B2-ED27-CEE2-5CA9-D4EFD21D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5234E-34A5-86E7-88A3-E45C6F9B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FFD39-86F2-2311-94E4-E73E3107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89D1A-B292-07F5-A549-F6775185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BBB1-4D69-5D0D-6E5B-AEE1A48A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1BC9-001C-BA3A-EC55-01964E82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95F4D-DC50-5184-80A4-96A67A307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0C10F-3ED1-C722-0014-D365D1D4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54A8D-6974-316D-E3F8-31A0371C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B13A-EE77-DE8B-5488-17833817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AEB2-1B31-C48F-3159-8B923093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91F51-093B-6760-7A13-5A89F5060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7CE77-ED27-96F9-B7B2-F7F989FA4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2B163-05D5-293D-0516-A378129F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369A4-FC60-EA7E-46D1-D6296B37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29E7F-6047-73A4-99CF-D7653027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0C968-7449-4C7E-9CE6-ABC20220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E9F0B-BF30-AE11-7792-866BBB023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CCB2-98FC-FB67-0A84-BDBDAFEDC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DF337-D2A7-2A4F-AF5E-FA9F15DE07D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01A8-75C9-1D59-4C43-05F00F3A1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50021-445D-3DB0-C993-B27C13304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9199E-1358-8944-B334-EAE40048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the-complete-web-development-bootcamp/learn/lecture/17038306#overview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iamshaunjp/Complete-React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s://reactjs.org/docs/getting-started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7" Type="http://schemas.openxmlformats.org/officeDocument/2006/relationships/image" Target="../media/image18.svg"/><Relationship Id="rId2" Type="http://schemas.openxmlformats.org/officeDocument/2006/relationships/hyperlink" Target="https://www.u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codesandbox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9429-2FE3-F57D-8555-CFCA80E50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954162"/>
            <a:ext cx="4191359" cy="71891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dirty="0"/>
              <a:t>Overview and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C00C1-B14D-E224-18A0-713F1C78B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CS 202 - Andrew Krause</a:t>
            </a:r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ow to do loading spinners, the React way.">
            <a:extLst>
              <a:ext uri="{FF2B5EF4-FFF2-40B4-BE49-F238E27FC236}">
                <a16:creationId xmlns:a16="http://schemas.microsoft.com/office/drawing/2014/main" id="{DDB02332-A4FF-FBD5-1470-D383327FF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r="2194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58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8A3AF-79C9-AA80-E951-FEF90883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 sz="3700" dirty="0"/>
              <a:t>Learning Resources for REACT (Type </a:t>
            </a:r>
            <a:r>
              <a:rPr lang="en-US" sz="3700" b="1" dirty="0"/>
              <a:t>bolded text </a:t>
            </a:r>
            <a:r>
              <a:rPr lang="en-US" sz="3700" dirty="0"/>
              <a:t>into your browser for more info)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C19E9-C525-F696-F13A-4E891EECC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4"/>
            <a:ext cx="4414960" cy="3918005"/>
          </a:xfrm>
        </p:spPr>
        <p:txBody>
          <a:bodyPr>
            <a:normAutofit/>
          </a:bodyPr>
          <a:lstStyle/>
          <a:p>
            <a:r>
              <a:rPr lang="en-US" sz="2000" b="1" dirty="0"/>
              <a:t>GitHub REACT Tutorial: </a:t>
            </a:r>
            <a:r>
              <a:rPr lang="en-US" sz="2000" dirty="0">
                <a:hlinkClick r:id="rId2"/>
              </a:rPr>
              <a:t>https://github.com/iamshaunjp/Complete-React-Tutorial</a:t>
            </a:r>
            <a:endParaRPr lang="en-US" sz="2000" dirty="0"/>
          </a:p>
          <a:p>
            <a:r>
              <a:rPr lang="en-US" sz="2000" b="1" dirty="0"/>
              <a:t>Udemy REACT Courses: </a:t>
            </a:r>
            <a:r>
              <a:rPr lang="en-US" sz="2000" dirty="0">
                <a:hlinkClick r:id="rId3"/>
              </a:rPr>
              <a:t>https://www.udemy.com/course/the-complete-web-development-bootcamp/learn/lecture/17038306#overview</a:t>
            </a:r>
            <a:endParaRPr lang="en-US" sz="2000" dirty="0"/>
          </a:p>
          <a:p>
            <a:r>
              <a:rPr lang="en-US" sz="2000" b="1" dirty="0"/>
              <a:t>REACT Documentation: </a:t>
            </a:r>
            <a:r>
              <a:rPr lang="en-US" sz="2000" dirty="0">
                <a:hlinkClick r:id="rId4"/>
              </a:rPr>
              <a:t>https://reactjs.org/docs/getting-started.html</a:t>
            </a:r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Maybe in the CS 402 course at UWL?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052" name="Picture 4" descr="Hey all -- I converted ReactJS.org documentation to use hooks! Useful? Any  feedback? : r/reactjs">
            <a:extLst>
              <a:ext uri="{FF2B5EF4-FFF2-40B4-BE49-F238E27FC236}">
                <a16:creationId xmlns:a16="http://schemas.microsoft.com/office/drawing/2014/main" id="{7C3501D8-E1B6-AC04-834C-10289D065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r="2" b="7561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st Online Learning Platform 2022: Compare Reviews on 220+ | G2">
            <a:extLst>
              <a:ext uri="{FF2B5EF4-FFF2-40B4-BE49-F238E27FC236}">
                <a16:creationId xmlns:a16="http://schemas.microsoft.com/office/drawing/2014/main" id="{1A67BE2E-A779-520F-3B58-8D5F28D3D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r="818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Apps on Google Play">
            <a:extLst>
              <a:ext uri="{FF2B5EF4-FFF2-40B4-BE49-F238E27FC236}">
                <a16:creationId xmlns:a16="http://schemas.microsoft.com/office/drawing/2014/main" id="{78A3B952-FC2D-3934-0ED9-AF4A4E6CD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 r="-1" b="14531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13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7203F-D1C1-903D-A9EA-AD7CF5F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References and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8469-9707-70AC-C04B-5798CABF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Udemy: </a:t>
            </a:r>
            <a:r>
              <a:rPr lang="en-US" sz="2400" dirty="0">
                <a:solidFill>
                  <a:schemeClr val="tx2"/>
                </a:solidFill>
                <a:hlinkClick r:id="rId2"/>
              </a:rPr>
              <a:t>https://www.udemy.com/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React Documentation: </a:t>
            </a:r>
            <a:r>
              <a:rPr lang="en-US" sz="2400" dirty="0">
                <a:solidFill>
                  <a:schemeClr val="tx2"/>
                </a:solidFill>
                <a:hlinkClick r:id="rId3"/>
              </a:rPr>
              <a:t>https://reactjs.org/docs/getting-started.html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err="1">
                <a:solidFill>
                  <a:schemeClr val="tx2"/>
                </a:solidFill>
              </a:rPr>
              <a:t>CodeSandbox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  <a:hlinkClick r:id="rId4"/>
              </a:rPr>
              <a:t>https://codesandbox.io/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GitHub: </a:t>
            </a:r>
            <a:r>
              <a:rPr lang="en-US" sz="2400" dirty="0">
                <a:solidFill>
                  <a:schemeClr val="tx2"/>
                </a:solidFill>
                <a:hlinkClick r:id="rId5"/>
              </a:rPr>
              <a:t>https://github.com/</a:t>
            </a: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ADBFD5B0-3874-E002-8DFC-7E64BB70E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171F96-4357-9E11-3C70-FF75D5645A96}"/>
              </a:ext>
            </a:extLst>
          </p:cNvPr>
          <p:cNvSpPr/>
          <p:nvPr/>
        </p:nvSpPr>
        <p:spPr>
          <a:xfrm>
            <a:off x="0" y="0"/>
            <a:ext cx="12192000" cy="9958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est React JS Training Institute in Noida | React JS Training Course Noida">
            <a:extLst>
              <a:ext uri="{FF2B5EF4-FFF2-40B4-BE49-F238E27FC236}">
                <a16:creationId xmlns:a16="http://schemas.microsoft.com/office/drawing/2014/main" id="{A3F991FD-81BC-C147-7737-26323A840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9"/>
          <a:stretch/>
        </p:blipFill>
        <p:spPr bwMode="auto">
          <a:xfrm>
            <a:off x="0" y="995824"/>
            <a:ext cx="12192000" cy="58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A9E143-6F19-FE57-33AF-6A3E4BD6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582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END – 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19230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4AA1B5B-4415-52A5-3C20-6F2D15CD51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296B-80DF-6D41-F3F7-23664F8E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58009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264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43D7B-3161-E63D-36CC-5DD98A7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 dirty="0"/>
              <a:t>What is REACT?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D1CD-1190-0808-2AB8-DFE86EFDE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573951" cy="3908585"/>
          </a:xfrm>
        </p:spPr>
        <p:txBody>
          <a:bodyPr>
            <a:normAutofit/>
          </a:bodyPr>
          <a:lstStyle/>
          <a:p>
            <a:r>
              <a:rPr lang="en-US" sz="2000" dirty="0"/>
              <a:t>REACT is a JavaScript library used for building out user interfaces. It is a front-end framework in web development.</a:t>
            </a:r>
          </a:p>
          <a:p>
            <a:r>
              <a:rPr lang="en-US" sz="2000" dirty="0"/>
              <a:t>REACT is one of the most used front-end development technologies in the world.</a:t>
            </a:r>
          </a:p>
          <a:p>
            <a:r>
              <a:rPr lang="en-US" sz="2000" dirty="0"/>
              <a:t>Makes it easier and faster to build beautiful user-interfaces.</a:t>
            </a:r>
          </a:p>
          <a:p>
            <a:r>
              <a:rPr lang="en-US" sz="2000" dirty="0"/>
              <a:t>The technology was developed by Facebook in May of 2013.</a:t>
            </a:r>
          </a:p>
          <a:p>
            <a:r>
              <a:rPr lang="en-US" sz="2000" dirty="0"/>
              <a:t>Easy creation of dynamic applications, improved performance, reusable components, and can be used for web and mobile apps.</a:t>
            </a:r>
          </a:p>
        </p:txBody>
      </p:sp>
      <p:pic>
        <p:nvPicPr>
          <p:cNvPr id="9" name="Picture 4" descr="ReactJS Development Services Reviews 2022: Details, Pricing, &amp; Features | G2">
            <a:extLst>
              <a:ext uri="{FF2B5EF4-FFF2-40B4-BE49-F238E27FC236}">
                <a16:creationId xmlns:a16="http://schemas.microsoft.com/office/drawing/2014/main" id="{482E8AE8-644D-D64A-6704-5D5360FF4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0"/>
          <a:stretch/>
        </p:blipFill>
        <p:spPr bwMode="auto">
          <a:xfrm>
            <a:off x="6896845" y="2130148"/>
            <a:ext cx="6573950" cy="25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4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0FB8E-785F-F185-3399-9D6E5B81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/>
              <a:t>Why is REACT Important?</a:t>
            </a:r>
            <a:endParaRPr lang="en-US" dirty="0"/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9F1143D-4275-9C63-EBC6-8275BC01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9" y="553454"/>
            <a:ext cx="9318030" cy="246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56FEB-42EA-B9DB-8590-DDA2DE08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There are many large companies that use REACT including Airbnb, Uber, and Facebook.</a:t>
            </a:r>
          </a:p>
          <a:p>
            <a:r>
              <a:rPr lang="en-US" sz="2000" dirty="0"/>
              <a:t>REACT helps to optimize speed in the rendering of elements/components in the browser. </a:t>
            </a:r>
          </a:p>
          <a:p>
            <a:r>
              <a:rPr lang="en-US" sz="2000" dirty="0"/>
              <a:t>The technology only changes parts of components that need to be changed as opposed to reloading everything, which reduces loading speed.</a:t>
            </a:r>
          </a:p>
        </p:txBody>
      </p:sp>
    </p:spTree>
    <p:extLst>
      <p:ext uri="{BB962C8B-B14F-4D97-AF65-F5344CB8AC3E}">
        <p14:creationId xmlns:p14="http://schemas.microsoft.com/office/powerpoint/2010/main" val="22902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20FD6-53BE-A601-AC2B-C252B272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41" y="569660"/>
            <a:ext cx="409782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2022 Stack Overflow Developer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40FAB-21F6-ACFB-AE84-4609B1F8466E}"/>
              </a:ext>
            </a:extLst>
          </p:cNvPr>
          <p:cNvSpPr txBox="1"/>
          <p:nvPr/>
        </p:nvSpPr>
        <p:spPr>
          <a:xfrm>
            <a:off x="407186" y="2066381"/>
            <a:ext cx="3824684" cy="4611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REACT is a web technology used commonly by professional developers.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 is one of the most popular technologies, second only to Node.js.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Important to note that Node.js is used for the backend of web development while REACT is used for the frontend. You can use the two together in some cases.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funnel chart&#10;&#10;Description automatically generated">
            <a:extLst>
              <a:ext uri="{FF2B5EF4-FFF2-40B4-BE49-F238E27FC236}">
                <a16:creationId xmlns:a16="http://schemas.microsoft.com/office/drawing/2014/main" id="{E4AE255D-5160-C1CF-AAFF-4259A67C8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4" r="28058" b="2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A981892-41D9-DD2F-7768-0831C5D3FB1A}"/>
              </a:ext>
            </a:extLst>
          </p:cNvPr>
          <p:cNvSpPr/>
          <p:nvPr/>
        </p:nvSpPr>
        <p:spPr>
          <a:xfrm>
            <a:off x="7378262" y="3836276"/>
            <a:ext cx="3699641" cy="378372"/>
          </a:xfrm>
          <a:prstGeom prst="fram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74B5-309F-5547-AB55-EFB22969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dirty="0"/>
              <a:t>How does REACT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ABFC-AD81-6D3D-4675-EEA531F69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REACT breaks down a complex user-interface structures into a component tree. </a:t>
            </a:r>
          </a:p>
          <a:p>
            <a:r>
              <a:rPr lang="en-US" sz="2000" dirty="0"/>
              <a:t>This can be observed by the REACT dev tool extension in browsers like Chrome (</a:t>
            </a:r>
            <a:r>
              <a:rPr lang="en-US" sz="2000" b="1" dirty="0"/>
              <a:t>more details later</a:t>
            </a:r>
            <a:r>
              <a:rPr lang="en-US" sz="2000" dirty="0"/>
              <a:t>).</a:t>
            </a:r>
          </a:p>
          <a:p>
            <a:r>
              <a:rPr lang="en-US" sz="2000" dirty="0"/>
              <a:t>Basic idea is to code less and create more amazing user interfaces with REACT.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ED7B0B0-3251-31FB-8220-F5161459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2057980"/>
            <a:ext cx="6019331" cy="27387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882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B5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2D0EE-D549-55D5-2F93-5DF6B9F7F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REACT Components Analogy</a:t>
            </a:r>
          </a:p>
        </p:txBody>
      </p:sp>
      <p:pic>
        <p:nvPicPr>
          <p:cNvPr id="9" name="Picture 8" descr="A group of cell phones&#10;&#10;Description automatically generated with medium confidence">
            <a:extLst>
              <a:ext uri="{FF2B5EF4-FFF2-40B4-BE49-F238E27FC236}">
                <a16:creationId xmlns:a16="http://schemas.microsoft.com/office/drawing/2014/main" id="{2F1F7BD5-6ACA-D838-AD09-1D59CAC27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3" r="34069" b="-2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3D0BBA9-AC34-75BC-F6D2-6203080C5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4" r="20135" b="3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CAA97ED-DFD1-A044-B41E-9010BCA32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94" r="-3" b="20593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D3E03-81F8-9FBB-841B-C1E777EC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REACT enables you, in a way, to create your own custom HTML elements.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Each component can perform a different function and have a different appearance.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A way to think of REACT components us as different ingredients for a burger.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These ingredients can be modified and arranged however you want.</a:t>
            </a:r>
          </a:p>
        </p:txBody>
      </p:sp>
    </p:spTree>
    <p:extLst>
      <p:ext uri="{BB962C8B-B14F-4D97-AF65-F5344CB8AC3E}">
        <p14:creationId xmlns:p14="http://schemas.microsoft.com/office/powerpoint/2010/main" val="129274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2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6DC4B-89E0-F41E-5DBE-878F8B756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949" cy="2137273"/>
          </a:xfrm>
        </p:spPr>
        <p:txBody>
          <a:bodyPr anchor="b">
            <a:normAutofit/>
          </a:bodyPr>
          <a:lstStyle/>
          <a:p>
            <a:r>
              <a:rPr lang="en-US"/>
              <a:t>Tools for REACT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D690-11F4-D641-2031-851840AB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1785"/>
            <a:ext cx="4347948" cy="3495178"/>
          </a:xfrm>
        </p:spPr>
        <p:txBody>
          <a:bodyPr>
            <a:normAutofit/>
          </a:bodyPr>
          <a:lstStyle/>
          <a:p>
            <a:r>
              <a:rPr lang="en-US" sz="2400" dirty="0"/>
              <a:t>REACT Tool Browser Extension (Chrome).</a:t>
            </a:r>
          </a:p>
          <a:p>
            <a:r>
              <a:rPr lang="en-US" sz="2400" dirty="0"/>
              <a:t>REACT Extension for the VS Code IDE.</a:t>
            </a:r>
          </a:p>
          <a:p>
            <a:r>
              <a:rPr lang="en-US" sz="2400" dirty="0" err="1"/>
              <a:t>CodeSandbox</a:t>
            </a:r>
            <a:r>
              <a:rPr lang="en-US" sz="2400" dirty="0"/>
              <a:t> for practicing REACT without having to worry about installing dependencies.</a:t>
            </a:r>
          </a:p>
          <a:p>
            <a:endParaRPr lang="en-US" sz="20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BE1B7C-EC64-BEE6-659C-E15722C9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348" y="5287447"/>
            <a:ext cx="2975465" cy="624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52EEC-3DBA-2F7C-ACF4-A2CF2C8C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60" y="5429049"/>
            <a:ext cx="2637607" cy="29673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063A8D-3FF3-E107-1178-EA05E2074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382" y="1308812"/>
            <a:ext cx="5286778" cy="1334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001C-9CB0-3DA8-891B-8948B1F539CE}"/>
              </a:ext>
            </a:extLst>
          </p:cNvPr>
          <p:cNvSpPr txBox="1"/>
          <p:nvPr/>
        </p:nvSpPr>
        <p:spPr>
          <a:xfrm>
            <a:off x="6780254" y="1169866"/>
            <a:ext cx="283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Chrome Browser Extension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C6364-5294-6A36-960C-971B80EA1AC3}"/>
              </a:ext>
            </a:extLst>
          </p:cNvPr>
          <p:cNvSpPr txBox="1"/>
          <p:nvPr/>
        </p:nvSpPr>
        <p:spPr>
          <a:xfrm>
            <a:off x="5953054" y="4918115"/>
            <a:ext cx="1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VS Code Extension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B4F5-129F-5B10-B762-F76E721267AC}"/>
              </a:ext>
            </a:extLst>
          </p:cNvPr>
          <p:cNvSpPr txBox="1"/>
          <p:nvPr/>
        </p:nvSpPr>
        <p:spPr>
          <a:xfrm>
            <a:off x="9319547" y="5087541"/>
            <a:ext cx="275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Code Sandbox Tool Online</a:t>
            </a:r>
          </a:p>
        </p:txBody>
      </p:sp>
    </p:spTree>
    <p:extLst>
      <p:ext uri="{BB962C8B-B14F-4D97-AF65-F5344CB8AC3E}">
        <p14:creationId xmlns:p14="http://schemas.microsoft.com/office/powerpoint/2010/main" val="18825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B347E-82DE-C298-D670-8E5426BD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3" y="609600"/>
            <a:ext cx="5666997" cy="1950720"/>
          </a:xfrm>
        </p:spPr>
        <p:txBody>
          <a:bodyPr>
            <a:normAutofit/>
          </a:bodyPr>
          <a:lstStyle/>
          <a:p>
            <a:r>
              <a:rPr lang="en-US" sz="2800" dirty="0"/>
              <a:t>Example of REACT with </a:t>
            </a:r>
            <a:r>
              <a:rPr lang="en-US" sz="2800" dirty="0" err="1"/>
              <a:t>CodeSandbox</a:t>
            </a:r>
            <a:r>
              <a:rPr lang="en-US" sz="2800" dirty="0"/>
              <a:t> and Chrome REACT Tool Extension (</a:t>
            </a:r>
            <a:r>
              <a:rPr lang="en-US" sz="2800" b="1" dirty="0">
                <a:solidFill>
                  <a:srgbClr val="C00000"/>
                </a:solidFill>
              </a:rPr>
              <a:t>Show briefly but focus more on example in VS Code on next slide</a:t>
            </a:r>
            <a:r>
              <a:rPr lang="en-US" sz="2800" dirty="0"/>
              <a:t>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F20A-2A21-88AF-62BB-97B874F80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2730458"/>
            <a:ext cx="5666997" cy="351794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In Google Chrome, show simple REACT project in </a:t>
            </a:r>
            <a:r>
              <a:rPr lang="en-US" sz="2200" dirty="0" err="1"/>
              <a:t>CodeSandbox</a:t>
            </a:r>
            <a:r>
              <a:rPr lang="en-US" sz="2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Open browser window for </a:t>
            </a:r>
            <a:r>
              <a:rPr lang="en-US" sz="2200" dirty="0" err="1"/>
              <a:t>CodeSandbox</a:t>
            </a:r>
            <a:r>
              <a:rPr lang="en-US" sz="2200" dirty="0"/>
              <a:t>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Observe the project and its components using the REACT tool extension in the Chrome Browser.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Show same process for the REACT project on your local computer, which is on the next slide. </a:t>
            </a:r>
            <a:r>
              <a:rPr lang="en-US" sz="2200" dirty="0">
                <a:sym typeface="Wingdings" pitchFamily="2" charset="2"/>
              </a:rPr>
              <a:t></a:t>
            </a:r>
            <a:endParaRPr lang="en-US" sz="2200" dirty="0"/>
          </a:p>
        </p:txBody>
      </p:sp>
      <p:pic>
        <p:nvPicPr>
          <p:cNvPr id="5" name="Picture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6EBB40F7-5562-AA34-BB5F-91E3242E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53" y="717012"/>
            <a:ext cx="3662563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6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1D7B-52C0-1E3E-D040-CB99B430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dirty="0"/>
              <a:t>REACT Project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D04C6-63AF-81F9-2D18-71F9CFC01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Make sure </a:t>
            </a:r>
            <a:r>
              <a:rPr lang="en-US" sz="2000" dirty="0" err="1"/>
              <a:t>npm</a:t>
            </a:r>
            <a:r>
              <a:rPr lang="en-US" sz="2000" dirty="0"/>
              <a:t> is installed on your system (run </a:t>
            </a:r>
            <a:r>
              <a:rPr lang="en-US" sz="2000" dirty="0" err="1"/>
              <a:t>npm</a:t>
            </a:r>
            <a:r>
              <a:rPr lang="en-US" sz="2000" dirty="0"/>
              <a:t> –v). If </a:t>
            </a:r>
            <a:r>
              <a:rPr lang="en-US" sz="2000" dirty="0" err="1"/>
              <a:t>npm</a:t>
            </a:r>
            <a:r>
              <a:rPr lang="en-US" sz="2000" dirty="0"/>
              <a:t> is not installed, then install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After </a:t>
            </a:r>
            <a:r>
              <a:rPr lang="en-US" sz="2000" dirty="0" err="1"/>
              <a:t>npm</a:t>
            </a:r>
            <a:r>
              <a:rPr lang="en-US" sz="2000" dirty="0"/>
              <a:t> is installed, run the command: </a:t>
            </a:r>
            <a:r>
              <a:rPr lang="en-US" sz="2000" dirty="0" err="1"/>
              <a:t>npx</a:t>
            </a:r>
            <a:r>
              <a:rPr lang="en-US" sz="2000" dirty="0"/>
              <a:t> create-react-app &lt;NAME-OF-PROJECT&gt; --use-</a:t>
            </a:r>
            <a:r>
              <a:rPr lang="en-US" sz="2000" dirty="0" err="1"/>
              <a:t>npm</a:t>
            </a:r>
            <a:r>
              <a:rPr lang="en-US" sz="2000" dirty="0"/>
              <a:t> (Should get a message in the end of the install like: </a:t>
            </a:r>
            <a:r>
              <a:rPr lang="en-US" sz="2000" dirty="0">
                <a:solidFill>
                  <a:srgbClr val="7030A0"/>
                </a:solidFill>
              </a:rPr>
              <a:t>We suggest that you begin by typing: </a:t>
            </a:r>
            <a:r>
              <a:rPr lang="en-US" sz="2000" dirty="0">
                <a:solidFill>
                  <a:srgbClr val="00B050"/>
                </a:solidFill>
              </a:rPr>
              <a:t>cd &lt;NAME-OF-PROJECT&gt;</a:t>
            </a:r>
            <a:r>
              <a:rPr lang="en-US" sz="2000" dirty="0">
                <a:solidFill>
                  <a:srgbClr val="7030A0"/>
                </a:solidFill>
              </a:rPr>
              <a:t>,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then </a:t>
            </a:r>
            <a:r>
              <a:rPr lang="en-US" sz="2000" dirty="0" err="1">
                <a:solidFill>
                  <a:srgbClr val="00B050"/>
                </a:solidFill>
              </a:rPr>
              <a:t>npm</a:t>
            </a:r>
            <a:r>
              <a:rPr lang="en-US" sz="2000" dirty="0">
                <a:solidFill>
                  <a:srgbClr val="00B050"/>
                </a:solidFill>
              </a:rPr>
              <a:t> start </a:t>
            </a:r>
            <a:r>
              <a:rPr lang="en-US" sz="2000" dirty="0">
                <a:solidFill>
                  <a:srgbClr val="7030A0"/>
                </a:solidFill>
              </a:rPr>
              <a:t>at the end of the project initialization</a:t>
            </a:r>
            <a:r>
              <a:rPr lang="en-US" sz="2000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If you run </a:t>
            </a:r>
            <a:r>
              <a:rPr lang="en-US" sz="2000" dirty="0" err="1">
                <a:solidFill>
                  <a:srgbClr val="00B050"/>
                </a:solidFill>
              </a:rPr>
              <a:t>npm</a:t>
            </a:r>
            <a:r>
              <a:rPr lang="en-US" sz="2000" dirty="0">
                <a:solidFill>
                  <a:srgbClr val="00B050"/>
                </a:solidFill>
              </a:rPr>
              <a:t> start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react will open the project (usually on localhost:3000) in your browser. Make sure you click any </a:t>
            </a:r>
            <a:r>
              <a:rPr lang="en-US" sz="2000" dirty="0">
                <a:solidFill>
                  <a:srgbClr val="0070C0"/>
                </a:solidFill>
              </a:rPr>
              <a:t>Allow Access </a:t>
            </a:r>
            <a:r>
              <a:rPr lang="en-US" sz="2000" dirty="0"/>
              <a:t>buttons for any prompts that pop up for REACT.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You can begin editing your project from that point 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(Show working example).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7784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4D65FB-12C9-40F7-90AC-F258B568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82" y="1803082"/>
            <a:ext cx="3026664" cy="2186763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6116E-5122-7669-3A39-76E5568359FA}"/>
              </a:ext>
            </a:extLst>
          </p:cNvPr>
          <p:cNvSpPr txBox="1"/>
          <p:nvPr/>
        </p:nvSpPr>
        <p:spPr>
          <a:xfrm>
            <a:off x="8361082" y="4034815"/>
            <a:ext cx="302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will usually see when you open your REACT project in your browser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1442047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725</Words>
  <Application>Microsoft Macintosh PowerPoint</Application>
  <PresentationFormat>Widescreen</PresentationFormat>
  <Paragraphs>58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Overview and Tools</vt:lpstr>
      <vt:lpstr>What is REACT?</vt:lpstr>
      <vt:lpstr>Why is REACT Important?</vt:lpstr>
      <vt:lpstr>2022 Stack Overflow Developer Survey</vt:lpstr>
      <vt:lpstr>How does REACT work?</vt:lpstr>
      <vt:lpstr>REACT Components Analogy</vt:lpstr>
      <vt:lpstr>Tools for REACT</vt:lpstr>
      <vt:lpstr>Example of REACT with CodeSandbox and Chrome REACT Tool Extension (Show briefly but focus more on example in VS Code on next slide).</vt:lpstr>
      <vt:lpstr>REACT Project Example</vt:lpstr>
      <vt:lpstr>Learning Resources for REACT (Type bolded text into your browser for more info)</vt:lpstr>
      <vt:lpstr>References and Sources</vt:lpstr>
      <vt:lpstr>END – Thank you for your time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Andrew Krause</dc:creator>
  <cp:lastModifiedBy>Andrew Krause</cp:lastModifiedBy>
  <cp:revision>50</cp:revision>
  <dcterms:created xsi:type="dcterms:W3CDTF">2022-12-11T20:09:56Z</dcterms:created>
  <dcterms:modified xsi:type="dcterms:W3CDTF">2022-12-12T06:13:43Z</dcterms:modified>
</cp:coreProperties>
</file>